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96" r:id="rId3"/>
    <p:sldId id="295" r:id="rId4"/>
    <p:sldId id="298" r:id="rId5"/>
    <p:sldId id="299" r:id="rId6"/>
    <p:sldId id="297" r:id="rId7"/>
    <p:sldId id="264" r:id="rId8"/>
    <p:sldId id="278" r:id="rId9"/>
    <p:sldId id="300" r:id="rId10"/>
    <p:sldId id="302" r:id="rId11"/>
    <p:sldId id="272" r:id="rId12"/>
    <p:sldId id="276" r:id="rId13"/>
    <p:sldId id="282" r:id="rId14"/>
    <p:sldId id="306" r:id="rId15"/>
    <p:sldId id="289" r:id="rId16"/>
    <p:sldId id="290" r:id="rId17"/>
    <p:sldId id="291" r:id="rId18"/>
    <p:sldId id="292" r:id="rId19"/>
    <p:sldId id="307" r:id="rId20"/>
    <p:sldId id="269" r:id="rId21"/>
    <p:sldId id="270" r:id="rId22"/>
    <p:sldId id="271" r:id="rId23"/>
    <p:sldId id="30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1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5AA1B-3017-4550-A1B5-A6C24A21D75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C54-8440-4942-8F6B-F139EEB8C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42C54-8440-4942-8F6B-F139EEB8C6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GIOI</a:t>
            </a:r>
            <a:r>
              <a:rPr lang="en-US" baseline="0" dirty="0" smtClean="0"/>
              <a:t> THIEU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42C54-8440-4942-8F6B-F139EEB8C6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However, still most clinicians are not aware of this disease and patients are often diagnosed only after a long history of abdominal complaints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42C54-8440-4942-8F6B-F139EEB8C66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dilatation of the first and second parts of the duodenum, with or without gastric dilatation, </a:t>
            </a:r>
          </a:p>
          <a:p>
            <a:r>
              <a:rPr lang="en-US" dirty="0" smtClean="0"/>
              <a:t>(ii) abrupt vertical and oblique compression of the mucosal folds, </a:t>
            </a:r>
          </a:p>
          <a:p>
            <a:r>
              <a:rPr lang="en-US" dirty="0" smtClean="0"/>
              <a:t>(iii) </a:t>
            </a:r>
            <a:r>
              <a:rPr lang="en-US" dirty="0" err="1" smtClean="0"/>
              <a:t>antiperistaltic</a:t>
            </a:r>
            <a:r>
              <a:rPr lang="en-US" dirty="0" smtClean="0"/>
              <a:t> flow of contrast medium proximal to the obstruction, </a:t>
            </a:r>
          </a:p>
          <a:p>
            <a:r>
              <a:rPr lang="en-US" dirty="0" smtClean="0"/>
              <a:t>(iv) delay in transit of 4–6 h through the </a:t>
            </a:r>
            <a:r>
              <a:rPr lang="en-US" dirty="0" err="1" smtClean="0"/>
              <a:t>gastroduodenal</a:t>
            </a:r>
            <a:r>
              <a:rPr lang="en-US" dirty="0" smtClean="0"/>
              <a:t> region, </a:t>
            </a:r>
          </a:p>
          <a:p>
            <a:r>
              <a:rPr lang="en-US" dirty="0" smtClean="0"/>
              <a:t> (v) relief of obstruction in a prone, knee-chest or left lateral </a:t>
            </a:r>
            <a:r>
              <a:rPr lang="en-US" dirty="0" err="1" smtClean="0"/>
              <a:t>decubitus</a:t>
            </a:r>
            <a:r>
              <a:rPr lang="en-US" dirty="0" smtClean="0"/>
              <a:t> position</a:t>
            </a:r>
          </a:p>
          <a:p>
            <a:r>
              <a:rPr lang="en-US" dirty="0" err="1" smtClean="0"/>
              <a:t>aortomesenteric</a:t>
            </a:r>
            <a:r>
              <a:rPr lang="en-US" dirty="0" smtClean="0"/>
              <a:t> angle, </a:t>
            </a:r>
          </a:p>
          <a:p>
            <a:r>
              <a:rPr lang="en-US" dirty="0" smtClean="0"/>
              <a:t>distance and fat tissue</a:t>
            </a:r>
          </a:p>
          <a:p>
            <a:r>
              <a:rPr lang="en-US" dirty="0" err="1" smtClean="0"/>
              <a:t>ibstruction</a:t>
            </a:r>
            <a:r>
              <a:rPr lang="en-US" dirty="0" smtClean="0"/>
              <a:t> of the duodenum a</a:t>
            </a:r>
          </a:p>
          <a:p>
            <a:r>
              <a:rPr lang="en-US" dirty="0" smtClean="0"/>
              <a:t>compression, e.g. local </a:t>
            </a:r>
            <a:r>
              <a:rPr lang="en-US" dirty="0" err="1" smtClean="0"/>
              <a:t>neoplasia</a:t>
            </a:r>
            <a:r>
              <a:rPr lang="en-US" dirty="0" smtClean="0"/>
              <a:t> or an aneurysm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42C54-8440-4942-8F6B-F139EEB8C66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DD0F032-0C25-4759-B918-AD41639EABD4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CBFE8D2-AEBB-4680-84CF-45EE3FD28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SMA SYNDROME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875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epidemiology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692" y="1600200"/>
            <a:ext cx="4419600" cy="48768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Prevalence ~0.013- 0.3%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Chronic-care hospital &gt; acute general hospitals 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Female &gt; Male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Mostly 10- 39 </a:t>
            </a:r>
            <a:r>
              <a:rPr lang="en-US" sz="2800" dirty="0" smtClean="0"/>
              <a:t>years</a:t>
            </a: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old ( an 84 – 86 old man)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1600200"/>
            <a:ext cx="4267200" cy="40506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52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6970"/>
            <a:ext cx="3962400" cy="3021990"/>
          </a:xfrm>
        </p:spPr>
      </p:pic>
      <p:pic>
        <p:nvPicPr>
          <p:cNvPr id="1026" name="Picture 2" descr="http://upload.wikimedia.org/wikipedia/en/c/c0/SMA_Syndrome,_CT_Sc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91" y="3108960"/>
            <a:ext cx="6629400" cy="3749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28847"/>
            <a:ext cx="3622964" cy="2846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80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Symptoms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4648200" cy="4114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history of chronic abdominal complaints with intermittent exacerbations depending on the cause and grade of duodenal compression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postprandial abdominal pain  followed by vomiting, nausea and anorexia resulting in weight loss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“Food fear”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Left lateral decubitus or knee-to-chest position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338" y="749441"/>
            <a:ext cx="2212423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953" y="3200400"/>
            <a:ext cx="4038600" cy="26902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253" y="725196"/>
            <a:ext cx="2264748" cy="23621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816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Imaging diagnosis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Contrast X-ray studies:</a:t>
            </a:r>
          </a:p>
          <a:p>
            <a:pPr lvl="1">
              <a:buFont typeface="Wingdings" pitchFamily="2" charset="2"/>
              <a:buChar char="q"/>
            </a:pPr>
            <a:r>
              <a:rPr lang="en-US" sz="3200" dirty="0" smtClean="0"/>
              <a:t>Barium studies</a:t>
            </a:r>
          </a:p>
          <a:p>
            <a:pPr lvl="1">
              <a:buFont typeface="Wingdings" pitchFamily="2" charset="2"/>
              <a:buChar char="q"/>
            </a:pPr>
            <a:r>
              <a:rPr lang="en-US" sz="3200" dirty="0" smtClean="0"/>
              <a:t>CT abdomen ( with oral contrast)</a:t>
            </a:r>
            <a:r>
              <a:rPr lang="en-US" sz="3200" dirty="0" smtClean="0">
                <a:solidFill>
                  <a:srgbClr val="FFFF00"/>
                </a:solidFill>
              </a:rPr>
              <a:t>*</a:t>
            </a:r>
          </a:p>
          <a:p>
            <a:pPr lvl="1">
              <a:buFont typeface="Wingdings" pitchFamily="2" charset="2"/>
              <a:buChar char="q"/>
            </a:pPr>
            <a:r>
              <a:rPr lang="en-US" sz="3200" dirty="0" smtClean="0"/>
              <a:t>CT angiogram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Ultrasonography</a:t>
            </a:r>
            <a:endParaRPr lang="en-US" sz="32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Endoscopy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95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Diagnosis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7620000" cy="213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Symptoms</a:t>
            </a:r>
          </a:p>
          <a:p>
            <a:r>
              <a:rPr lang="en-US" sz="2400" dirty="0" smtClean="0"/>
              <a:t>Radiological evidence of D3 compression by SMA</a:t>
            </a:r>
          </a:p>
          <a:p>
            <a:pPr lvl="1"/>
            <a:r>
              <a:rPr lang="en-US" sz="2400" dirty="0" err="1" smtClean="0"/>
              <a:t>Aorto</a:t>
            </a:r>
            <a:r>
              <a:rPr lang="en-US" sz="2400" dirty="0" smtClean="0"/>
              <a:t>-mesenteric </a:t>
            </a:r>
            <a:r>
              <a:rPr lang="en-US" sz="2400" u="sng" dirty="0" smtClean="0">
                <a:solidFill>
                  <a:srgbClr val="FFFF00"/>
                </a:solidFill>
              </a:rPr>
              <a:t>angle &lt;22 ( normal 38 – 65)</a:t>
            </a:r>
          </a:p>
          <a:p>
            <a:pPr lvl="1"/>
            <a:r>
              <a:rPr lang="en-US" sz="2400" dirty="0" err="1" smtClean="0"/>
              <a:t>Aorto</a:t>
            </a:r>
            <a:r>
              <a:rPr lang="en-US" sz="2400" dirty="0" smtClean="0"/>
              <a:t>-mesenteric </a:t>
            </a:r>
            <a:r>
              <a:rPr lang="en-US" sz="2400" u="sng" dirty="0" smtClean="0">
                <a:solidFill>
                  <a:srgbClr val="FFFF00"/>
                </a:solidFill>
              </a:rPr>
              <a:t>distance &lt;8mm (normal 10-28mm)</a:t>
            </a:r>
          </a:p>
          <a:p>
            <a:pPr lvl="1"/>
            <a:r>
              <a:rPr lang="en-US" sz="2400" dirty="0" smtClean="0"/>
              <a:t>Proximal duodenal dilation with cut-off at D3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4114800"/>
            <a:ext cx="6883702" cy="253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037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LE MINH THUAN </a:t>
            </a:r>
          </a:p>
          <a:p>
            <a:r>
              <a:rPr lang="en-US" sz="2400" dirty="0" smtClean="0"/>
              <a:t>M/10</a:t>
            </a:r>
          </a:p>
          <a:p>
            <a:r>
              <a:rPr lang="en-US" sz="2400" dirty="0" smtClean="0"/>
              <a:t>One month history of upper abdomen pain, </a:t>
            </a:r>
            <a:r>
              <a:rPr lang="en-US" sz="2400" dirty="0" err="1" smtClean="0"/>
              <a:t>vomitting</a:t>
            </a:r>
            <a:r>
              <a:rPr lang="en-US" sz="2400" dirty="0" smtClean="0"/>
              <a:t>, weigh loss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259950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presentation</a:t>
            </a:r>
            <a:endParaRPr lang="en-US" dirty="0"/>
          </a:p>
        </p:txBody>
      </p:sp>
      <p:pic>
        <p:nvPicPr>
          <p:cNvPr id="4" name="HUNGX.avi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1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0" y="87313"/>
            <a:ext cx="9113838" cy="6835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5894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presentation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05400" cy="6858000"/>
          </a:xfr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0"/>
            <a:ext cx="4876800" cy="68550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33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presentation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29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MAsyndromcls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152399"/>
            <a:ext cx="4876800" cy="3276601"/>
          </a:xfrm>
        </p:spPr>
      </p:pic>
      <p:pic>
        <p:nvPicPr>
          <p:cNvPr id="5" name="Picture 4" descr="SMAsyndromcl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86200"/>
            <a:ext cx="4876800" cy="2743200"/>
          </a:xfrm>
          <a:prstGeom prst="rect">
            <a:avLst/>
          </a:prstGeom>
        </p:spPr>
      </p:pic>
      <p:pic>
        <p:nvPicPr>
          <p:cNvPr id="6" name="Picture 5" descr="SMAsyndromcl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1295400"/>
            <a:ext cx="40386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SMA SYMDROME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76400"/>
            <a:ext cx="5029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Duodenal obstruction due to compression of D3 between the aorta and the SMA</a:t>
            </a:r>
          </a:p>
          <a:p>
            <a:pPr marL="914400" lvl="1" indent="-457200">
              <a:buFont typeface="Wingdings" pitchFamily="2" charset="2"/>
              <a:buChar char="v"/>
            </a:pPr>
            <a:endParaRPr lang="en-US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914400" lvl="1" indent="-457200">
              <a:buFont typeface="Wingdings" pitchFamily="2" charset="2"/>
              <a:buChar char="v"/>
            </a:pPr>
            <a:r>
              <a:rPr lang="en-US" sz="2400" dirty="0" smtClean="0"/>
              <a:t> Very rare, life-threatening gastro-vascular disorder</a:t>
            </a:r>
          </a:p>
          <a:p>
            <a:pPr marL="914400" lvl="1" indent="-457200">
              <a:buFont typeface="Wingdings" pitchFamily="2" charset="2"/>
              <a:buChar char="v"/>
            </a:pPr>
            <a:endParaRPr lang="en-US" sz="2400" dirty="0" smtClean="0"/>
          </a:p>
          <a:p>
            <a:pPr marL="914400" lvl="1" indent="-457200">
              <a:buFont typeface="Wingdings" pitchFamily="2" charset="2"/>
              <a:buChar char="v"/>
            </a:pPr>
            <a:r>
              <a:rPr lang="en-US" sz="2400" dirty="0" err="1" smtClean="0"/>
              <a:t>Aortomesenteric</a:t>
            </a:r>
            <a:r>
              <a:rPr lang="en-US" sz="2400" dirty="0" smtClean="0"/>
              <a:t> </a:t>
            </a:r>
            <a:r>
              <a:rPr lang="en-US" sz="2400" dirty="0"/>
              <a:t>duodenal </a:t>
            </a:r>
            <a:r>
              <a:rPr lang="en-US" sz="2400" dirty="0" smtClean="0"/>
              <a:t>compression, Duodenal </a:t>
            </a:r>
            <a:r>
              <a:rPr lang="en-US" sz="2400" dirty="0"/>
              <a:t>vascular </a:t>
            </a:r>
            <a:r>
              <a:rPr lang="en-US" sz="2400" dirty="0" smtClean="0"/>
              <a:t>compression, </a:t>
            </a:r>
            <a:r>
              <a:rPr lang="en-US" sz="2400" dirty="0" err="1" smtClean="0"/>
              <a:t>Wilkie’s</a:t>
            </a:r>
            <a:r>
              <a:rPr lang="en-US" sz="2400" dirty="0" smtClean="0"/>
              <a:t> syndrome, Cast  </a:t>
            </a:r>
            <a:r>
              <a:rPr lang="en-US" sz="2400" dirty="0"/>
              <a:t>syndrome</a:t>
            </a:r>
          </a:p>
          <a:p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752600"/>
            <a:ext cx="4019709" cy="39406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88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Treatment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Conservative management</a:t>
            </a:r>
          </a:p>
          <a:p>
            <a:pPr lvl="1"/>
            <a:r>
              <a:rPr lang="en-US" sz="2400" dirty="0" smtClean="0"/>
              <a:t>In acute or mild cases, conservative treatment should be attempted first</a:t>
            </a:r>
            <a:endParaRPr lang="en-US" sz="2400" dirty="0"/>
          </a:p>
          <a:p>
            <a:pPr marL="457200" lvl="1" indent="0"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Surgical </a:t>
            </a:r>
            <a:r>
              <a:rPr lang="en-US" sz="2400" dirty="0"/>
              <a:t>management</a:t>
            </a:r>
          </a:p>
          <a:p>
            <a:pPr lvl="1"/>
            <a:r>
              <a:rPr lang="en-US" sz="2400" dirty="0"/>
              <a:t>If </a:t>
            </a:r>
            <a:r>
              <a:rPr lang="en-US" sz="2400" dirty="0" err="1"/>
              <a:t>convervative</a:t>
            </a:r>
            <a:r>
              <a:rPr lang="en-US" sz="2400" dirty="0"/>
              <a:t> management fails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7888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>
                <a:solidFill>
                  <a:srgbClr val="FFFF00"/>
                </a:solidFill>
              </a:rPr>
              <a:t>Convervative</a:t>
            </a:r>
            <a:r>
              <a:rPr lang="en-US" sz="4400" dirty="0" smtClean="0">
                <a:solidFill>
                  <a:srgbClr val="FFFF00"/>
                </a:solidFill>
              </a:rPr>
              <a:t> Treatment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00200"/>
            <a:ext cx="4038600" cy="41148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Nil by mouth</a:t>
            </a:r>
          </a:p>
          <a:p>
            <a:r>
              <a:rPr lang="en-US" sz="2400" dirty="0" smtClean="0"/>
              <a:t>NG tube decompression</a:t>
            </a:r>
          </a:p>
          <a:p>
            <a:r>
              <a:rPr lang="en-US" sz="2400" dirty="0" smtClean="0"/>
              <a:t>Replacement of fluids and electrolytes</a:t>
            </a:r>
          </a:p>
          <a:p>
            <a:r>
              <a:rPr lang="en-US" sz="2400" dirty="0" smtClean="0"/>
              <a:t>Nutritional support with </a:t>
            </a:r>
            <a:r>
              <a:rPr lang="en-US" sz="2400" dirty="0" err="1" smtClean="0"/>
              <a:t>nasojejunal</a:t>
            </a:r>
            <a:r>
              <a:rPr lang="en-US" sz="2400" dirty="0" smtClean="0"/>
              <a:t> feeds when possible or TPN in selected patients</a:t>
            </a:r>
          </a:p>
          <a:p>
            <a:r>
              <a:rPr lang="en-US" sz="2400" dirty="0" smtClean="0"/>
              <a:t>Positioning the patient in a knee-to-chest position or prone after eating to improve symptoms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29084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Surgical Treatment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47800"/>
            <a:ext cx="8153400" cy="434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63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924800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rgbClr val="FFFF00"/>
                </a:solidFill>
              </a:rPr>
              <a:t>History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19200"/>
            <a:ext cx="5867400" cy="4419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1842: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described by the Austrian professor </a:t>
            </a:r>
            <a:r>
              <a:rPr lang="en-US" sz="2800" dirty="0" smtClean="0">
                <a:solidFill>
                  <a:srgbClr val="FFFF00"/>
                </a:solidFill>
              </a:rPr>
              <a:t>Carl von </a:t>
            </a:r>
            <a:r>
              <a:rPr lang="en-US" sz="2800" dirty="0" err="1" smtClean="0">
                <a:solidFill>
                  <a:srgbClr val="FFFF00"/>
                </a:solidFill>
              </a:rPr>
              <a:t>Rokitansky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sz="2800" dirty="0" smtClean="0"/>
              <a:t>1927: </a:t>
            </a:r>
            <a:r>
              <a:rPr lang="en-US" sz="2800" dirty="0" err="1" smtClean="0">
                <a:solidFill>
                  <a:srgbClr val="FFFF00"/>
                </a:solidFill>
              </a:rPr>
              <a:t>Wilkie</a:t>
            </a:r>
            <a:r>
              <a:rPr lang="en-US" sz="2800" dirty="0" smtClean="0"/>
              <a:t> published the largest SMA syndrome </a:t>
            </a:r>
            <a:r>
              <a:rPr lang="en-US" sz="2800" dirty="0" err="1" smtClean="0"/>
              <a:t>styde</a:t>
            </a:r>
            <a:r>
              <a:rPr lang="en-US" sz="2800" dirty="0" smtClean="0"/>
              <a:t> based on 75 cases. </a:t>
            </a:r>
          </a:p>
          <a:p>
            <a:r>
              <a:rPr lang="en-US" sz="2800" dirty="0" smtClean="0"/>
              <a:t>1989, more than 400 patients with the syndrome had been reported.</a:t>
            </a:r>
          </a:p>
          <a:p>
            <a:r>
              <a:rPr lang="en-US" sz="2800" dirty="0" smtClean="0"/>
              <a:t>Today: more than 330 articles including case reports, original articles and reviews.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8600"/>
            <a:ext cx="2819400" cy="41391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91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924800" cy="1143000"/>
          </a:xfrm>
        </p:spPr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Anatomy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107" y="76200"/>
            <a:ext cx="4530693" cy="5750723"/>
          </a:xfrm>
        </p:spPr>
      </p:pic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971800"/>
            <a:ext cx="4343401" cy="28551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044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Nut-</a:t>
            </a:r>
            <a:r>
              <a:rPr lang="en-US" sz="4400" dirty="0" err="1" smtClean="0">
                <a:solidFill>
                  <a:srgbClr val="FFFF00"/>
                </a:solidFill>
              </a:rPr>
              <a:t>craker</a:t>
            </a:r>
            <a:r>
              <a:rPr lang="en-US" sz="4400" dirty="0" smtClean="0">
                <a:solidFill>
                  <a:srgbClr val="FFFF00"/>
                </a:solidFill>
              </a:rPr>
              <a:t> Syndrome</a:t>
            </a:r>
            <a:endParaRPr lang="en-US" sz="4400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5105400" cy="4191000"/>
          </a:xfrm>
        </p:spPr>
      </p:pic>
    </p:spTree>
    <p:extLst>
      <p:ext uri="{BB962C8B-B14F-4D97-AF65-F5344CB8AC3E}">
        <p14:creationId xmlns="" xmlns:p14="http://schemas.microsoft.com/office/powerpoint/2010/main" val="263828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FF00"/>
                </a:solidFill>
              </a:rPr>
              <a:t>SMA SYMDROME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692" y="1600200"/>
            <a:ext cx="4419600" cy="487680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Duodenal obstruction due to compression of D3 between the aorta and the SMA</a:t>
            </a:r>
          </a:p>
          <a:p>
            <a:pPr lvl="1"/>
            <a:r>
              <a:rPr lang="en-US" sz="3200" dirty="0" err="1" smtClean="0"/>
              <a:t>Aorto</a:t>
            </a:r>
            <a:r>
              <a:rPr lang="en-US" sz="3200" dirty="0" smtClean="0"/>
              <a:t>-mesenteric </a:t>
            </a:r>
            <a:r>
              <a:rPr lang="en-US" sz="3200" u="sng" dirty="0" smtClean="0">
                <a:solidFill>
                  <a:srgbClr val="FFFF00"/>
                </a:solidFill>
              </a:rPr>
              <a:t>angle &lt;22</a:t>
            </a:r>
            <a:r>
              <a:rPr lang="en-US" sz="3200" dirty="0" smtClean="0">
                <a:solidFill>
                  <a:srgbClr val="FFFF00"/>
                </a:solidFill>
              </a:rPr>
              <a:t>°</a:t>
            </a:r>
            <a:r>
              <a:rPr lang="en-US" sz="3200" u="sng" dirty="0" smtClean="0">
                <a:solidFill>
                  <a:srgbClr val="FFFF00"/>
                </a:solidFill>
              </a:rPr>
              <a:t> </a:t>
            </a:r>
          </a:p>
          <a:p>
            <a:pPr lvl="1"/>
            <a:r>
              <a:rPr lang="en-US" sz="3200" dirty="0" err="1" smtClean="0"/>
              <a:t>Aorto</a:t>
            </a:r>
            <a:r>
              <a:rPr lang="en-US" sz="3200" dirty="0" smtClean="0"/>
              <a:t>-mesenteric </a:t>
            </a:r>
            <a:r>
              <a:rPr lang="en-US" sz="3200" u="sng" dirty="0" smtClean="0">
                <a:solidFill>
                  <a:srgbClr val="FFFF00"/>
                </a:solidFill>
              </a:rPr>
              <a:t>distance &lt;8mm 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2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267199" cy="396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52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SMA Syndrome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13218" y="2209800"/>
            <a:ext cx="3810000" cy="417714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1. Rapid </a:t>
            </a:r>
            <a:r>
              <a:rPr lang="en-US" sz="3200" dirty="0"/>
              <a:t>weight loss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/>
              <a:t>2. </a:t>
            </a:r>
            <a:r>
              <a:rPr lang="en-US" sz="3200" dirty="0" smtClean="0"/>
              <a:t>Compression</a:t>
            </a:r>
            <a:endParaRPr lang="en-US" sz="3200" dirty="0"/>
          </a:p>
          <a:p>
            <a:pPr>
              <a:buFont typeface="Wingdings" pitchFamily="2" charset="2"/>
              <a:buChar char="v"/>
            </a:pPr>
            <a:r>
              <a:rPr lang="en-US" sz="3200" dirty="0"/>
              <a:t>3. </a:t>
            </a:r>
            <a:r>
              <a:rPr lang="en-US" sz="3200" dirty="0" err="1" smtClean="0"/>
              <a:t>Mesentaric</a:t>
            </a:r>
            <a:r>
              <a:rPr lang="en-US" sz="3200" dirty="0" smtClean="0"/>
              <a:t> tension</a:t>
            </a:r>
            <a:endParaRPr lang="en-US" sz="3200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4724400" cy="411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51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6019800"/>
            <a:ext cx="7924800" cy="609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7200" dirty="0" smtClean="0">
                <a:solidFill>
                  <a:srgbClr val="FFFF00"/>
                </a:solidFill>
              </a:rPr>
              <a:t>Table1. Predisposing </a:t>
            </a:r>
            <a:r>
              <a:rPr lang="en-US" sz="7200" dirty="0">
                <a:solidFill>
                  <a:srgbClr val="FFFF00"/>
                </a:solidFill>
              </a:rPr>
              <a:t>conditions for development of superior mesenteric artery syndrome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"/>
            <a:ext cx="7924800" cy="56997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76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1905000"/>
            <a:ext cx="4343400" cy="3886200"/>
          </a:xfrm>
          <a:prstGeom prst="rect">
            <a:avLst/>
          </a:prstGeom>
        </p:spPr>
      </p:pic>
      <p:pic>
        <p:nvPicPr>
          <p:cNvPr id="7" name="Content Placeholder 6" descr="scoliosis.gif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81000" y="1905000"/>
            <a:ext cx="3886200" cy="3886200"/>
          </a:xfrm>
        </p:spPr>
      </p:pic>
      <p:sp>
        <p:nvSpPr>
          <p:cNvPr id="8" name="TextBox 7"/>
          <p:cNvSpPr txBox="1"/>
          <p:nvPr/>
        </p:nvSpPr>
        <p:spPr>
          <a:xfrm>
            <a:off x="1219200" y="4572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Following </a:t>
            </a:r>
            <a:r>
              <a:rPr lang="en-US" sz="2800" dirty="0" err="1" smtClean="0"/>
              <a:t>scolisis</a:t>
            </a:r>
            <a:r>
              <a:rPr lang="en-US" sz="2800" dirty="0" smtClean="0"/>
              <a:t> surgery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err="1" smtClean="0"/>
              <a:t>Congentinal</a:t>
            </a:r>
            <a:r>
              <a:rPr lang="en-US" sz="2800" dirty="0" smtClean="0"/>
              <a:t> </a:t>
            </a:r>
            <a:r>
              <a:rPr lang="en-US" sz="2800" dirty="0" err="1" smtClean="0"/>
              <a:t>anomalities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11968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1382</TotalTime>
  <Words>467</Words>
  <Application>Microsoft Office PowerPoint</Application>
  <PresentationFormat>On-screen Show (4:3)</PresentationFormat>
  <Paragraphs>85</Paragraphs>
  <Slides>23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Horizon</vt:lpstr>
      <vt:lpstr>SMA SYNDROME</vt:lpstr>
      <vt:lpstr>SMA SYMDROME</vt:lpstr>
      <vt:lpstr>History</vt:lpstr>
      <vt:lpstr>Anatomy</vt:lpstr>
      <vt:lpstr>Nut-craker Syndrome</vt:lpstr>
      <vt:lpstr>SMA SYMDROME</vt:lpstr>
      <vt:lpstr>SMA Syndrome</vt:lpstr>
      <vt:lpstr> </vt:lpstr>
      <vt:lpstr>Slide 9</vt:lpstr>
      <vt:lpstr>epidemiology</vt:lpstr>
      <vt:lpstr>Slide 11</vt:lpstr>
      <vt:lpstr>Symptoms</vt:lpstr>
      <vt:lpstr>Imaging diagnosis</vt:lpstr>
      <vt:lpstr>Diagnosis</vt:lpstr>
      <vt:lpstr>Case presentation</vt:lpstr>
      <vt:lpstr>Case presentation</vt:lpstr>
      <vt:lpstr>Case presentation</vt:lpstr>
      <vt:lpstr>Case presentation</vt:lpstr>
      <vt:lpstr>Slide 19</vt:lpstr>
      <vt:lpstr>Treatment</vt:lpstr>
      <vt:lpstr>Convervative Treatment</vt:lpstr>
      <vt:lpstr>Surgical Treatment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 SYNDROME</dc:title>
  <dc:creator>Rai</dc:creator>
  <cp:lastModifiedBy>AVENIS</cp:lastModifiedBy>
  <cp:revision>54</cp:revision>
  <dcterms:created xsi:type="dcterms:W3CDTF">2014-03-20T15:28:10Z</dcterms:created>
  <dcterms:modified xsi:type="dcterms:W3CDTF">2014-05-06T03:06:43Z</dcterms:modified>
</cp:coreProperties>
</file>